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7"/>
  </p:notesMasterIdLst>
  <p:sldIdLst>
    <p:sldId id="294" r:id="rId2"/>
    <p:sldId id="257" r:id="rId3"/>
    <p:sldId id="260" r:id="rId4"/>
    <p:sldId id="261" r:id="rId5"/>
    <p:sldId id="262" r:id="rId6"/>
    <p:sldId id="277" r:id="rId7"/>
    <p:sldId id="276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9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A0FED8"/>
    <a:srgbClr val="FFFFCC"/>
    <a:srgbClr val="9900FF"/>
    <a:srgbClr val="0000CC"/>
    <a:srgbClr val="FF3300"/>
    <a:srgbClr val="99FFCC"/>
    <a:srgbClr val="CCFF99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283" autoAdjust="0"/>
  </p:normalViewPr>
  <p:slideViewPr>
    <p:cSldViewPr>
      <p:cViewPr varScale="1">
        <p:scale>
          <a:sx n="39" d="100"/>
          <a:sy n="39" d="100"/>
        </p:scale>
        <p:origin x="-13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43C1220-B598-4BE5-B815-11FEB5E6D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6036E-42AC-4259-8510-155673503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8C618-00AD-4AD0-92B1-CF08047DF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8E8FE-0388-4191-8160-0AB1A70A8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96684-A340-4F2F-AD76-B3E47AC98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94520-7A98-4C13-9375-4D5C8D0B0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9210F-B555-4DE9-A2FE-D86CD3BFB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8013D-D3CC-423C-8CBF-1365F40EA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A40EA-82B2-4C6A-B7AB-BB9E848CA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3245E-036A-42EA-B27B-E4A63682E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96564-7E00-400E-9164-40E5A6057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94C36-C167-4BB0-8A33-9F33C58B2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50000">
              <a:schemeClr val="bg1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920D71-D9BE-443D-9F6D-BAA7413FB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.vn/imgres?imgurl=http://www.khachsanexpress.com/imagedb/news/83/8305/398.jpg&amp;imgrefurl=http://www.khachsanexpress.com/customer/newsview.aspx%3Fnid%3D8305%26cid%3D6&amp;usg=__q1Oxa4x98e5WWri3h5ZuLXLTXbs=&amp;h=300&amp;w=400&amp;sz=61&amp;hl=vi&amp;start=64&amp;tbnid=UCeo8u5ksA6nvM:&amp;tbnh=93&amp;tbnw=124&amp;prev=/images%3Fq%3Dho%25E1%25BA%25A1t%2B%25C4%2591%25E1%25BB%2599ng%2Bdu%2Bl%25E1%25BB%258Bch%26gbv%3D2%26ndsp%3D20%26hl%3Dvi%26sa%3DN%26start%3D6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hyperlink" Target="http://images.google.com.vn/imgres?imgurl=http://www.chudu24.com/f/d/081104/article_01ffeefc-ca08-4ede-90e9-849600879bd6.jpg&amp;imgrefurl=http://www.chudu24.com/tim/nuoc%2Banh/trang-86&amp;usg=__Ihb_X5sLCtvNAVk9geezE0h_jas=&amp;h=398&amp;w=450&amp;sz=48&amp;hl=vi&amp;start=44&amp;tbnid=JErBgM_YRK9vvM:&amp;tbnh=112&amp;tbnw=127&amp;prev=/images%3Fq%3Dho%25E1%25BA%25A1t%2B%25C4%2591%25E1%25BB%2599ng%2Bdu%2Bl%25E1%25BB%258Bch%26gbv%3D2%26ndsp%3D20%26hl%3Dvi%26sa%3DN%26start%3D40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hyperlink" Target="http://images.google.com.vn/imgres?imgurl=http://nssdc.gsfc.nasa.gov/planetary/lunar/surveyor.gif&amp;imgrefurl=http://thienvanbachkhoa.org/news/kien-thuc-thien-van/kien-thuc-thien-van-khac/821-cac-thiet-bi-tham-hiem-khong-gian-tu-dong-phan-20-chuong-trinh-surveyor.html&amp;usg=__oKqMm_VQ9CtY8GPn9cGARYnesvQ=&amp;h=333&amp;w=441&amp;sz=103&amp;hl=vi&amp;start=24&amp;tbnid=98a6z9BErI0wwM:&amp;tbnh=96&amp;tbnw=127&amp;prev=/images%3Fq%3DHO%25E1%25BA%25A0T%2B%25C4%2590%25E1%25BB%2598NG%2BTH%25C3%2581M%2BHI%25E1%25BB%2582M%26gbv%3D2%26ndsp%3D20%26hl%3Dvi%26sa%3DN%26start%3D20" TargetMode="Externa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3244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" y="33972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052" name="Picture 4" descr="Graph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563" y="1295400"/>
            <a:ext cx="71723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600200" y="1828800"/>
            <a:ext cx="5943600" cy="762000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3300"/>
                </a:solidFill>
              </a:rPr>
              <a:t>BÀI GIẢNG ĐIỆN TỬ</a:t>
            </a:r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1295400" y="2667000"/>
            <a:ext cx="6705600" cy="82391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FF00FF"/>
                </a:solidFill>
              </a:rPr>
              <a:t>LTVC 4 – TUẦN 29</a:t>
            </a:r>
          </a:p>
        </p:txBody>
      </p:sp>
      <p:grpSp>
        <p:nvGrpSpPr>
          <p:cNvPr id="2055" name="Group 9"/>
          <p:cNvGrpSpPr>
            <a:grpSpLocks/>
          </p:cNvGrpSpPr>
          <p:nvPr/>
        </p:nvGrpSpPr>
        <p:grpSpPr bwMode="auto">
          <a:xfrm>
            <a:off x="76200" y="0"/>
            <a:ext cx="8991600" cy="6705600"/>
            <a:chOff x="48" y="0"/>
            <a:chExt cx="5664" cy="4224"/>
          </a:xfrm>
        </p:grpSpPr>
        <p:sp>
          <p:nvSpPr>
            <p:cNvPr id="2057" name="Line 10"/>
            <p:cNvSpPr>
              <a:spLocks noChangeShapeType="1"/>
            </p:cNvSpPr>
            <p:nvPr/>
          </p:nvSpPr>
          <p:spPr bwMode="auto">
            <a:xfrm>
              <a:off x="288" y="1104"/>
              <a:ext cx="0" cy="2880"/>
            </a:xfrm>
            <a:prstGeom prst="line">
              <a:avLst/>
            </a:prstGeom>
            <a:noFill/>
            <a:ln w="57150">
              <a:pattFill prst="solidDmnd">
                <a:fgClr>
                  <a:srgbClr val="FFFF00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Line 11"/>
            <p:cNvSpPr>
              <a:spLocks noChangeShapeType="1"/>
            </p:cNvSpPr>
            <p:nvPr/>
          </p:nvSpPr>
          <p:spPr bwMode="auto">
            <a:xfrm>
              <a:off x="5472" y="288"/>
              <a:ext cx="0" cy="2928"/>
            </a:xfrm>
            <a:prstGeom prst="line">
              <a:avLst/>
            </a:prstGeom>
            <a:noFill/>
            <a:ln w="57150">
              <a:pattFill prst="solidDmnd">
                <a:fgClr>
                  <a:srgbClr val="FFFF00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Line 12"/>
            <p:cNvSpPr>
              <a:spLocks noChangeShapeType="1"/>
            </p:cNvSpPr>
            <p:nvPr/>
          </p:nvSpPr>
          <p:spPr bwMode="auto">
            <a:xfrm>
              <a:off x="192" y="432"/>
              <a:ext cx="0" cy="2880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Line 13"/>
            <p:cNvSpPr>
              <a:spLocks noChangeShapeType="1"/>
            </p:cNvSpPr>
            <p:nvPr/>
          </p:nvSpPr>
          <p:spPr bwMode="auto">
            <a:xfrm>
              <a:off x="5568" y="1008"/>
              <a:ext cx="0" cy="2928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61" name="Group 14"/>
            <p:cNvGrpSpPr>
              <a:grpSpLocks/>
            </p:cNvGrpSpPr>
            <p:nvPr/>
          </p:nvGrpSpPr>
          <p:grpSpPr bwMode="auto">
            <a:xfrm>
              <a:off x="48" y="0"/>
              <a:ext cx="5664" cy="4224"/>
              <a:chOff x="48" y="0"/>
              <a:chExt cx="5664" cy="4272"/>
            </a:xfrm>
          </p:grpSpPr>
          <p:pic>
            <p:nvPicPr>
              <p:cNvPr id="2062" name="Picture 15" descr="BAR0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36" y="4032"/>
                <a:ext cx="50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3" name="Picture 16" descr="BAR01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36" y="48"/>
                <a:ext cx="50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7361" name="AutoShape 17"/>
              <p:cNvSpPr>
                <a:spLocks noChangeArrowheads="1"/>
              </p:cNvSpPr>
              <p:nvPr/>
            </p:nvSpPr>
            <p:spPr bwMode="auto">
              <a:xfrm>
                <a:off x="48" y="48"/>
                <a:ext cx="336" cy="339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57362" name="AutoShape 18"/>
              <p:cNvSpPr>
                <a:spLocks noChangeArrowheads="1"/>
              </p:cNvSpPr>
              <p:nvPr/>
            </p:nvSpPr>
            <p:spPr bwMode="auto">
              <a:xfrm>
                <a:off x="5376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57363" name="AutoShape 19"/>
              <p:cNvSpPr>
                <a:spLocks noChangeArrowheads="1"/>
              </p:cNvSpPr>
              <p:nvPr/>
            </p:nvSpPr>
            <p:spPr bwMode="auto">
              <a:xfrm>
                <a:off x="5376" y="0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57364" name="AutoShape 20"/>
              <p:cNvSpPr>
                <a:spLocks noChangeArrowheads="1"/>
              </p:cNvSpPr>
              <p:nvPr/>
            </p:nvSpPr>
            <p:spPr bwMode="auto">
              <a:xfrm>
                <a:off x="48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</p:grpSp>
      </p:grpSp>
      <p:sp>
        <p:nvSpPr>
          <p:cNvPr id="2056" name="Text Box 21"/>
          <p:cNvSpPr txBox="1">
            <a:spLocks noChangeArrowheads="1"/>
          </p:cNvSpPr>
          <p:nvPr/>
        </p:nvSpPr>
        <p:spPr bwMode="auto">
          <a:xfrm>
            <a:off x="450850" y="3794125"/>
            <a:ext cx="8153400" cy="762000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>
                <a:solidFill>
                  <a:srgbClr val="3333FF"/>
                </a:solidFill>
              </a:rPr>
              <a:t>MRVT : Du lịch – Thám hiểm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7"/>
          <p:cNvSpPr txBox="1">
            <a:spLocks noChangeArrowheads="1"/>
          </p:cNvSpPr>
          <p:nvPr/>
        </p:nvSpPr>
        <p:spPr bwMode="auto">
          <a:xfrm>
            <a:off x="457200" y="304800"/>
            <a:ext cx="822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/>
              <a:t>Bài  4</a:t>
            </a:r>
            <a:r>
              <a:rPr lang="en-US" sz="2400"/>
              <a:t>: Trò chơi </a:t>
            </a:r>
            <a:r>
              <a:rPr lang="en-US" sz="2400">
                <a:solidFill>
                  <a:srgbClr val="9900FF"/>
                </a:solidFill>
              </a:rPr>
              <a:t>Du lịch trên sông</a:t>
            </a:r>
            <a:r>
              <a:rPr lang="en-US" sz="2400"/>
              <a:t> : Chọn các tên sông  trong ngoặc đơn để giải các câu đố dươí đây .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1143000" y="2971800"/>
            <a:ext cx="5410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Sông tên xanh biếc sông chi ?</a:t>
            </a:r>
          </a:p>
        </p:txBody>
      </p:sp>
      <p:pic>
        <p:nvPicPr>
          <p:cNvPr id="32782" name="Picture 14" descr="L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447800"/>
            <a:ext cx="8534400" cy="51816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</p:pic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3505200" y="6096000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Sông Lam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6" grpId="0" animBg="1"/>
      <p:bldP spid="327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1676400" y="2895600"/>
            <a:ext cx="45720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Sông gì tiếng gió ngựa phi </a:t>
            </a:r>
          </a:p>
          <a:p>
            <a:pPr algn="ctr"/>
            <a:r>
              <a:rPr lang="en-US" sz="2800"/>
              <a:t>vang trời ?</a:t>
            </a:r>
          </a:p>
          <a:p>
            <a:pPr algn="ctr"/>
            <a:r>
              <a:rPr lang="en-US" sz="2800"/>
              <a:t> </a:t>
            </a:r>
          </a:p>
        </p:txBody>
      </p:sp>
      <p:pic>
        <p:nvPicPr>
          <p:cNvPr id="33814" name="Picture 22" descr="s ma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95400"/>
            <a:ext cx="8610600" cy="54102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</p:pic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3276600" y="601980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</a:rPr>
              <a:t>Sông Mã</a:t>
            </a:r>
            <a:r>
              <a:rPr lang="en-US" sz="320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12293" name="Text Box 32"/>
          <p:cNvSpPr txBox="1">
            <a:spLocks noChangeArrowheads="1"/>
          </p:cNvSpPr>
          <p:nvPr/>
        </p:nvSpPr>
        <p:spPr bwMode="auto">
          <a:xfrm>
            <a:off x="304800" y="3810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Bài  4:</a:t>
            </a:r>
            <a:r>
              <a:rPr lang="en-US" sz="2800"/>
              <a:t> Trò chơi </a:t>
            </a:r>
            <a:r>
              <a:rPr lang="en-US" sz="2800">
                <a:solidFill>
                  <a:srgbClr val="9900FF"/>
                </a:solidFill>
              </a:rPr>
              <a:t>Du lịch trên sông</a:t>
            </a:r>
            <a:r>
              <a:rPr lang="en-US" sz="2800"/>
              <a:t> : Chọn các tên sông  trong ngoặc đơn để giải các câu đố dươí đây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1" grpId="0" animBg="1"/>
      <p:bldP spid="338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1219200" y="3048000"/>
            <a:ext cx="59436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Sông gì chẳng thể nổi lên </a:t>
            </a:r>
          </a:p>
          <a:p>
            <a:pPr algn="ctr"/>
            <a:r>
              <a:rPr lang="en-US" sz="3200"/>
              <a:t>Bởi tên của nó gắn liền d</a:t>
            </a:r>
            <a:r>
              <a:rPr lang="vi-VN" sz="3200"/>
              <a:t>ư</a:t>
            </a:r>
            <a:r>
              <a:rPr lang="en-US" sz="3200"/>
              <a:t>ới sâu ?</a:t>
            </a:r>
          </a:p>
        </p:txBody>
      </p:sp>
      <p:pic>
        <p:nvPicPr>
          <p:cNvPr id="34832" name="Picture 16" descr="song day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95400"/>
            <a:ext cx="8534400" cy="54102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</p:pic>
      <p:sp>
        <p:nvSpPr>
          <p:cNvPr id="13316" name="Text Box 20"/>
          <p:cNvSpPr txBox="1">
            <a:spLocks noChangeArrowheads="1"/>
          </p:cNvSpPr>
          <p:nvPr/>
        </p:nvSpPr>
        <p:spPr bwMode="auto">
          <a:xfrm>
            <a:off x="381000" y="3048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Bài  4</a:t>
            </a:r>
            <a:r>
              <a:rPr lang="en-US" sz="2800"/>
              <a:t>: Trò chơi </a:t>
            </a:r>
            <a:r>
              <a:rPr lang="en-US" sz="2800">
                <a:solidFill>
                  <a:srgbClr val="9900FF"/>
                </a:solidFill>
              </a:rPr>
              <a:t>Du lịch trên sông</a:t>
            </a:r>
            <a:r>
              <a:rPr lang="en-US" sz="2800"/>
              <a:t> : Chọn các tên sông  trong ngoặc đơn để giải các câu đố dươí đây .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3657600" y="6096000"/>
            <a:ext cx="2057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9900FF"/>
                </a:solidFill>
              </a:rPr>
              <a:t>Sông Đáy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5" grpId="0" animBg="1"/>
      <p:bldP spid="348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A0FED8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f-ZA" sz="2400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1600200" y="2971800"/>
            <a:ext cx="50292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Hai dòng sông tr</a:t>
            </a:r>
            <a:r>
              <a:rPr lang="vi-VN" sz="2400"/>
              <a:t>ư</a:t>
            </a:r>
            <a:r>
              <a:rPr lang="en-US" sz="2400"/>
              <a:t>ớc sông sau</a:t>
            </a:r>
          </a:p>
          <a:p>
            <a:pPr algn="ctr"/>
            <a:r>
              <a:rPr lang="en-US" sz="2400"/>
              <a:t>Hỏi hai sông ấy ở </a:t>
            </a:r>
            <a:r>
              <a:rPr lang="vi-VN" sz="2400"/>
              <a:t>đ</a:t>
            </a:r>
            <a:r>
              <a:rPr lang="en-US" sz="2400"/>
              <a:t>âu? sông nào ?</a:t>
            </a:r>
          </a:p>
        </p:txBody>
      </p:sp>
      <p:pic>
        <p:nvPicPr>
          <p:cNvPr id="35852" name="Picture 12" descr="chieusongti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4419600" cy="54102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</p:pic>
      <p:pic>
        <p:nvPicPr>
          <p:cNvPr id="35853" name="Picture 13" descr="sông hậ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447800"/>
            <a:ext cx="4724400" cy="54102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</p:pic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533400" y="6338888"/>
            <a:ext cx="220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Sông Tiền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6553200" y="6278563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</a:rPr>
              <a:t>Sông Hậu</a:t>
            </a:r>
          </a:p>
        </p:txBody>
      </p:sp>
      <p:sp>
        <p:nvSpPr>
          <p:cNvPr id="14344" name="Text Box 23"/>
          <p:cNvSpPr txBox="1">
            <a:spLocks noChangeArrowheads="1"/>
          </p:cNvSpPr>
          <p:nvPr/>
        </p:nvSpPr>
        <p:spPr bwMode="auto">
          <a:xfrm>
            <a:off x="304800" y="381000"/>
            <a:ext cx="822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/>
              <a:t>Bài  4</a:t>
            </a:r>
            <a:r>
              <a:rPr lang="en-US" sz="2400"/>
              <a:t>: Trò chơi </a:t>
            </a:r>
            <a:r>
              <a:rPr lang="en-US" sz="2400">
                <a:solidFill>
                  <a:srgbClr val="9900FF"/>
                </a:solidFill>
              </a:rPr>
              <a:t>Du lịch trên sông</a:t>
            </a:r>
            <a:r>
              <a:rPr lang="en-US" sz="2400"/>
              <a:t> : Chọn các tên sông  trong ngoặc đơn để giải các câu đố dươí đây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animBg="1"/>
      <p:bldP spid="35857" grpId="0"/>
      <p:bldP spid="358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1143000" y="3048000"/>
            <a:ext cx="63246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Sông nào n</a:t>
            </a:r>
            <a:r>
              <a:rPr lang="vi-VN" sz="2800"/>
              <a:t>ơ</a:t>
            </a:r>
            <a:r>
              <a:rPr lang="en-US" sz="2800"/>
              <a:t>i ấy sóng trào</a:t>
            </a:r>
            <a:r>
              <a:rPr lang="en-US" sz="2800">
                <a:latin typeface="Times New Roman" pitchFamily="18" charset="0"/>
              </a:rPr>
              <a:t> </a:t>
            </a:r>
            <a:endParaRPr lang="en-US" sz="2800"/>
          </a:p>
          <a:p>
            <a:pPr algn="ctr"/>
            <a:r>
              <a:rPr lang="en-US" sz="2800"/>
              <a:t>Vạn quân Nam Hán ta </a:t>
            </a:r>
            <a:r>
              <a:rPr lang="vi-VN" sz="2800"/>
              <a:t>đ</a:t>
            </a:r>
            <a:r>
              <a:rPr lang="en-US" sz="2800"/>
              <a:t>ào mồ chôn ?</a:t>
            </a:r>
          </a:p>
        </p:txBody>
      </p:sp>
      <p:pic>
        <p:nvPicPr>
          <p:cNvPr id="36880" name="Picture 16" descr="sôn bạch đằ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371600"/>
            <a:ext cx="8534400" cy="52578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</p:pic>
      <p:sp>
        <p:nvSpPr>
          <p:cNvPr id="15364" name="Text Box 20"/>
          <p:cNvSpPr txBox="1">
            <a:spLocks noChangeArrowheads="1"/>
          </p:cNvSpPr>
          <p:nvPr/>
        </p:nvSpPr>
        <p:spPr bwMode="auto">
          <a:xfrm>
            <a:off x="304800" y="3048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Bài  4</a:t>
            </a:r>
            <a:r>
              <a:rPr lang="en-US" sz="2800"/>
              <a:t>: Trò chơi </a:t>
            </a:r>
            <a:r>
              <a:rPr lang="en-US" sz="2800">
                <a:solidFill>
                  <a:srgbClr val="9900FF"/>
                </a:solidFill>
              </a:rPr>
              <a:t>Du lịch trên sông</a:t>
            </a:r>
            <a:r>
              <a:rPr lang="en-US" sz="2800"/>
              <a:t> : Chọn các tên sông trong ngoặc đơn để giải các câu đố dươí đây .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3124200" y="5943600"/>
            <a:ext cx="350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9900FF"/>
                </a:solidFill>
              </a:rPr>
              <a:t>Sông Bạch Đằng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2" grpId="0" animBg="1"/>
      <p:bldP spid="3687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304800" y="1831975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4400">
                <a:solidFill>
                  <a:srgbClr val="CC0000"/>
                </a:solidFill>
              </a:rPr>
              <a:t>GHI NHỚ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0" y="2895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0000CC"/>
                </a:solidFill>
              </a:rPr>
              <a:t> </a:t>
            </a:r>
            <a:r>
              <a:rPr lang="en-US" sz="3200" b="1">
                <a:solidFill>
                  <a:srgbClr val="0000CC"/>
                </a:solidFill>
              </a:rPr>
              <a:t>Du lịch</a:t>
            </a:r>
            <a:r>
              <a:rPr lang="en-US" sz="3200"/>
              <a:t> : Đi ch</a:t>
            </a:r>
            <a:r>
              <a:rPr lang="vi-VN" sz="3200"/>
              <a:t>ơ</a:t>
            </a:r>
            <a:r>
              <a:rPr lang="en-US" sz="3200"/>
              <a:t>i xa </a:t>
            </a:r>
            <a:r>
              <a:rPr lang="vi-VN" sz="3200"/>
              <a:t>đ</a:t>
            </a:r>
            <a:r>
              <a:rPr lang="en-US" sz="3200"/>
              <a:t>ể nghỉ ng</a:t>
            </a:r>
            <a:r>
              <a:rPr lang="vi-VN" sz="3200"/>
              <a:t>ơ</a:t>
            </a:r>
            <a:r>
              <a:rPr lang="en-US" sz="3200"/>
              <a:t>i, ngắm cảnh.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0" y="3657600"/>
            <a:ext cx="91440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Thám hiểm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 Th</a:t>
            </a:r>
            <a:r>
              <a:rPr lang="vi-VN" sz="32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m dò, tìm hiểu những n</a:t>
            </a:r>
            <a:r>
              <a:rPr lang="vi-VN" sz="32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ơ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 xa lạ, khó kh</a:t>
            </a:r>
            <a:r>
              <a:rPr lang="vi-VN" sz="32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n, có thể nguy hiểm.</a:t>
            </a:r>
          </a:p>
          <a:p>
            <a:pPr eaLnBrk="0" hangingPunct="0">
              <a:spcBef>
                <a:spcPct val="50000"/>
              </a:spcBef>
              <a:defRPr/>
            </a:pPr>
            <a:endParaRPr lang="en-US" sz="3200">
              <a:latin typeface="Arial"/>
            </a:endParaRPr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304800" y="381000"/>
            <a:ext cx="8458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/>
              <a:t>Luyện từ và câu</a:t>
            </a:r>
            <a:endParaRPr lang="en-US" sz="2800" u="sng"/>
          </a:p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MỞ RỘNG VỐN TỪ : DU LỊCH – THÁM HIỂM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57200" y="457200"/>
            <a:ext cx="8458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/>
              <a:t>Luyện từ và câu</a:t>
            </a:r>
            <a:endParaRPr lang="en-US" sz="2800" u="sng"/>
          </a:p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MỞ RỘNG VỐN TỪ : DU LỊCH – THÁM HIỂM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0" y="1752600"/>
            <a:ext cx="8610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Bài 1</a:t>
            </a:r>
            <a:r>
              <a:rPr lang="en-US" sz="2800"/>
              <a:t>: Những hoạt động nào được gọi là du lịch ? Chọn ý đúng để trả lời: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828800" y="2590800"/>
            <a:ext cx="5029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a/ Đi chơi ở công viên gần nhà.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828800" y="3048000"/>
            <a:ext cx="632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b/ Đi chơi xa để nghỉ ngơi, ngắm cảnh.                                 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828800" y="3505200"/>
            <a:ext cx="647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c/ Đi làm việc xa nhà.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676400" y="2514600"/>
            <a:ext cx="1676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/>
              <a:t>o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990600" y="4267200"/>
            <a:ext cx="678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</a:t>
            </a:r>
            <a:r>
              <a:rPr lang="en-US" sz="2800" b="1"/>
              <a:t>?</a:t>
            </a:r>
            <a:r>
              <a:rPr lang="en-US" sz="2800"/>
              <a:t> Hãy tìm từ cùng nghĩa với từ </a:t>
            </a:r>
            <a:r>
              <a:rPr lang="en-US" sz="2800" b="1" i="1"/>
              <a:t>du lịch</a:t>
            </a:r>
            <a:r>
              <a:rPr lang="en-US" sz="2800"/>
              <a:t>?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1066800" y="52578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? </a:t>
            </a:r>
            <a:r>
              <a:rPr lang="en-US" sz="2800"/>
              <a:t>Hãy đặt câu với các từ vừa tìm được?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0" y="4724400"/>
            <a:ext cx="8839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- Tham quan, nghỉ mát, du ngoạn, th</a:t>
            </a:r>
            <a:r>
              <a:rPr lang="vi-VN" sz="3200">
                <a:solidFill>
                  <a:srgbClr val="FF0000"/>
                </a:solidFill>
              </a:rPr>
              <a:t>ư</a:t>
            </a:r>
            <a:r>
              <a:rPr lang="en-US" sz="3200">
                <a:solidFill>
                  <a:srgbClr val="FF0000"/>
                </a:solidFill>
              </a:rPr>
              <a:t>ởng ngoạn 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  <p:bldP spid="3079" grpId="0"/>
      <p:bldP spid="3080" grpId="0"/>
      <p:bldP spid="3082" grpId="0"/>
      <p:bldP spid="3093" grpId="0"/>
      <p:bldP spid="30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2"/>
          <p:cNvSpPr txBox="1">
            <a:spLocks noChangeArrowheads="1"/>
          </p:cNvSpPr>
          <p:nvPr/>
        </p:nvSpPr>
        <p:spPr bwMode="auto">
          <a:xfrm>
            <a:off x="0" y="12954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f-ZA" sz="2800"/>
          </a:p>
        </p:txBody>
      </p:sp>
      <p:pic>
        <p:nvPicPr>
          <p:cNvPr id="8222" name="Picture 30" descr="39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0"/>
            <a:ext cx="723900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1905000" y="228600"/>
            <a:ext cx="632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</a:rPr>
              <a:t>    * MỘT SỐ HÌNH ẢNH HOẠT ĐỘNG DU LỊCH</a:t>
            </a:r>
          </a:p>
        </p:txBody>
      </p:sp>
      <p:pic>
        <p:nvPicPr>
          <p:cNvPr id="8235" name="Picture 43" descr="du lich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3505200"/>
            <a:ext cx="3886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36" name="Picture 44" descr="dlich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3505200"/>
            <a:ext cx="3657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0" y="1295400"/>
            <a:ext cx="198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f-ZA" sz="2400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0" y="1676400"/>
            <a:ext cx="8688388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u="sng"/>
              <a:t>Bài 2</a:t>
            </a:r>
            <a:r>
              <a:rPr lang="en-US" sz="2400"/>
              <a:t>: Theo em, </a:t>
            </a:r>
            <a:r>
              <a:rPr lang="en-US" sz="2400" b="1" i="1"/>
              <a:t>thám hiểm</a:t>
            </a:r>
            <a:r>
              <a:rPr lang="en-US" sz="2400"/>
              <a:t> là gì? chọn ý đúng để trả lời: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2400"/>
              <a:t>Tìm hiểu về đời sống của nơi mình ở.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/>
              <a:t>b. Đi chơi xa để xem phong cảnh.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/>
              <a:t>c. Thăm dò, tìm hiểu những nơi xa lạ, khó khăn, có thể nguy hiểm.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-228600" y="3124200"/>
            <a:ext cx="129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>
                <a:solidFill>
                  <a:srgbClr val="FF3300"/>
                </a:solidFill>
              </a:rPr>
              <a:t>o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838200" y="4648200"/>
            <a:ext cx="7315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?</a:t>
            </a:r>
            <a:r>
              <a:rPr lang="en-US" sz="2400"/>
              <a:t> Em hãy tìm từ cùng nghĩa với từ </a:t>
            </a:r>
            <a:r>
              <a:rPr lang="en-US" sz="2400" b="1" i="1"/>
              <a:t>thám hiểm</a:t>
            </a:r>
            <a:r>
              <a:rPr lang="en-US" sz="2400"/>
              <a:t>?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685800" y="5867400"/>
            <a:ext cx="739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?</a:t>
            </a:r>
            <a:r>
              <a:rPr lang="en-US" sz="2400"/>
              <a:t> Hãy đặt câu với các từ vừa tìm được?</a:t>
            </a:r>
          </a:p>
        </p:txBody>
      </p:sp>
      <p:sp>
        <p:nvSpPr>
          <p:cNvPr id="5127" name="Text Box 15"/>
          <p:cNvSpPr txBox="1">
            <a:spLocks noChangeArrowheads="1"/>
          </p:cNvSpPr>
          <p:nvPr/>
        </p:nvSpPr>
        <p:spPr bwMode="auto">
          <a:xfrm>
            <a:off x="457200" y="457200"/>
            <a:ext cx="8458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/>
              <a:t>Luyện từ và câu</a:t>
            </a:r>
            <a:endParaRPr lang="en-US" sz="2400" u="sng"/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MỞ RỘNG VỐN TỪ : DU LỊCH – THÁM HIỂM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81000" y="5181600"/>
            <a:ext cx="830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- Khám phá, tìm tòi, th</a:t>
            </a:r>
            <a:r>
              <a:rPr lang="vi-VN" sz="2800">
                <a:solidFill>
                  <a:srgbClr val="FF0000"/>
                </a:solidFill>
              </a:rPr>
              <a:t>ă</a:t>
            </a:r>
            <a:r>
              <a:rPr lang="en-US" sz="2800">
                <a:solidFill>
                  <a:srgbClr val="FF0000"/>
                </a:solidFill>
              </a:rPr>
              <a:t>m dò, khảo sát…..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4" grpId="0"/>
      <p:bldP spid="9226" grpId="0"/>
      <p:bldP spid="9228" grpId="0"/>
      <p:bldP spid="92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0" y="12954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f-ZA" sz="2800"/>
          </a:p>
        </p:txBody>
      </p:sp>
      <p:sp>
        <p:nvSpPr>
          <p:cNvPr id="6147" name="Text Box 9"/>
          <p:cNvSpPr txBox="1">
            <a:spLocks noChangeArrowheads="1"/>
          </p:cNvSpPr>
          <p:nvPr/>
        </p:nvSpPr>
        <p:spPr bwMode="auto">
          <a:xfrm>
            <a:off x="381000" y="304800"/>
            <a:ext cx="8153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</a:t>
            </a:r>
            <a:r>
              <a:rPr lang="en-US" sz="2800">
                <a:solidFill>
                  <a:srgbClr val="9900FF"/>
                </a:solidFill>
              </a:rPr>
              <a:t>Bức tranh nào sau đây thể hiện hoạt động thám hiểm?</a:t>
            </a:r>
          </a:p>
        </p:txBody>
      </p:sp>
      <p:pic>
        <p:nvPicPr>
          <p:cNvPr id="10253" name="Picture 13" descr="article_01ffeefc-ca08-4ede-90e9-849600879bd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131888"/>
            <a:ext cx="3962400" cy="28575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</p:pic>
      <p:pic>
        <p:nvPicPr>
          <p:cNvPr id="10269" name="Picture 29" descr="LanBie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4114800"/>
            <a:ext cx="3810000" cy="24384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</p:pic>
      <p:sp>
        <p:nvSpPr>
          <p:cNvPr id="6150" name="Text Box 30"/>
          <p:cNvSpPr txBox="1">
            <a:spLocks noChangeArrowheads="1"/>
          </p:cNvSpPr>
          <p:nvPr/>
        </p:nvSpPr>
        <p:spPr bwMode="auto">
          <a:xfrm>
            <a:off x="1143000" y="6019800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f-ZA" sz="2800"/>
          </a:p>
        </p:txBody>
      </p:sp>
      <p:pic>
        <p:nvPicPr>
          <p:cNvPr id="10276" name="Picture 36" descr="surveyor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4114800"/>
            <a:ext cx="3775075" cy="24384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</p:pic>
      <p:pic>
        <p:nvPicPr>
          <p:cNvPr id="10283" name="Picture 43" descr="tham hiem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" y="1219200"/>
            <a:ext cx="3810000" cy="28194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</p:pic>
      <p:sp>
        <p:nvSpPr>
          <p:cNvPr id="10284" name="Text Box 44"/>
          <p:cNvSpPr txBox="1">
            <a:spLocks noChangeArrowheads="1"/>
          </p:cNvSpPr>
          <p:nvPr/>
        </p:nvSpPr>
        <p:spPr bwMode="auto">
          <a:xfrm>
            <a:off x="609600" y="3063875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4953000" y="3048000"/>
            <a:ext cx="91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533400" y="5851525"/>
            <a:ext cx="114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4876800" y="5775325"/>
            <a:ext cx="68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3300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4" grpId="0"/>
      <p:bldP spid="1028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/>
          <p:cNvSpPr txBox="1">
            <a:spLocks noChangeArrowheads="1"/>
          </p:cNvSpPr>
          <p:nvPr/>
        </p:nvSpPr>
        <p:spPr bwMode="auto">
          <a:xfrm>
            <a:off x="3048000" y="14478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f-ZA" sz="2800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0" y="457200"/>
            <a:ext cx="9144000" cy="364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4800" u="sng">
                <a:latin typeface="Times New Roman" pitchFamily="18" charset="0"/>
              </a:rPr>
              <a:t>Bài </a:t>
            </a:r>
            <a:r>
              <a:rPr lang="en-US" sz="4800" u="sng">
                <a:latin typeface="Arial"/>
              </a:rPr>
              <a:t>3</a:t>
            </a:r>
            <a:r>
              <a:rPr lang="en-US" sz="4800">
                <a:latin typeface="Arial"/>
              </a:rPr>
              <a:t>: </a:t>
            </a:r>
            <a:r>
              <a:rPr lang="en-US" sz="4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Em hiểu câu  </a:t>
            </a:r>
            <a:r>
              <a:rPr lang="en-US" sz="4800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Đi một ngày </a:t>
            </a:r>
            <a:r>
              <a:rPr lang="vi-VN" sz="4800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4800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àng học một sàng khôn</a:t>
            </a:r>
            <a:r>
              <a:rPr lang="en-US" sz="4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</a:t>
            </a:r>
            <a:r>
              <a:rPr lang="en-US" sz="4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nghĩa là gì? </a:t>
            </a:r>
          </a:p>
          <a:p>
            <a:pPr algn="just">
              <a:defRPr/>
            </a:pPr>
            <a:r>
              <a:rPr lang="en-US" sz="3600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          </a:t>
            </a:r>
            <a:endParaRPr lang="en-US" sz="3600" b="1" u="sng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4800">
              <a:latin typeface=".VnTime" pitchFamily="34" charset="0"/>
            </a:endParaRPr>
          </a:p>
        </p:txBody>
      </p:sp>
      <p:sp>
        <p:nvSpPr>
          <p:cNvPr id="7172" name="Text Box 16"/>
          <p:cNvSpPr txBox="1">
            <a:spLocks noChangeArrowheads="1"/>
          </p:cNvSpPr>
          <p:nvPr/>
        </p:nvSpPr>
        <p:spPr bwMode="auto">
          <a:xfrm>
            <a:off x="1600200" y="3048000"/>
            <a:ext cx="312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f-ZA"/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152400" y="3124200"/>
            <a:ext cx="8763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4800" i="1">
                <a:solidFill>
                  <a:srgbClr val="FF3300"/>
                </a:solidFill>
              </a:rPr>
              <a:t>Đi một ngày </a:t>
            </a:r>
            <a:r>
              <a:rPr lang="vi-VN" sz="4800" i="1">
                <a:solidFill>
                  <a:srgbClr val="FF3300"/>
                </a:solidFill>
              </a:rPr>
              <a:t>đ</a:t>
            </a:r>
            <a:r>
              <a:rPr lang="en-US" sz="4800" i="1">
                <a:solidFill>
                  <a:srgbClr val="FF3300"/>
                </a:solidFill>
              </a:rPr>
              <a:t>àng học một sàng khôn là</a:t>
            </a:r>
            <a:r>
              <a:rPr lang="en-US" sz="4800"/>
              <a:t>: Chịu khó hoà vào cuộc sống, </a:t>
            </a:r>
            <a:r>
              <a:rPr lang="vi-VN" sz="4800"/>
              <a:t>đ</a:t>
            </a:r>
            <a:r>
              <a:rPr lang="en-US" sz="4800"/>
              <a:t>i </a:t>
            </a:r>
            <a:r>
              <a:rPr lang="vi-VN" sz="4800"/>
              <a:t>đ</a:t>
            </a:r>
            <a:r>
              <a:rPr lang="en-US" sz="4800"/>
              <a:t>ây </a:t>
            </a:r>
            <a:r>
              <a:rPr lang="vi-VN" sz="4800"/>
              <a:t>đ</a:t>
            </a:r>
            <a:r>
              <a:rPr lang="en-US" sz="4800"/>
              <a:t>i </a:t>
            </a:r>
            <a:r>
              <a:rPr lang="vi-VN" sz="4800"/>
              <a:t>đ</a:t>
            </a:r>
            <a:r>
              <a:rPr lang="en-US" sz="4800"/>
              <a:t>ó con ng</a:t>
            </a:r>
            <a:r>
              <a:rPr lang="vi-VN" sz="4800"/>
              <a:t>ư</a:t>
            </a:r>
            <a:r>
              <a:rPr lang="en-US" sz="4800"/>
              <a:t>ời sẽ hiểu biết nhiều, sớm khôn ra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7"/>
          <p:cNvSpPr txBox="1">
            <a:spLocks noChangeArrowheads="1"/>
          </p:cNvSpPr>
          <p:nvPr/>
        </p:nvSpPr>
        <p:spPr bwMode="auto">
          <a:xfrm>
            <a:off x="533400" y="304800"/>
            <a:ext cx="822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/>
              <a:t>Bài 4</a:t>
            </a:r>
            <a:r>
              <a:rPr lang="en-US" sz="2400"/>
              <a:t>: Trò chơi </a:t>
            </a:r>
            <a:r>
              <a:rPr lang="en-US" sz="2400">
                <a:solidFill>
                  <a:srgbClr val="9900FF"/>
                </a:solidFill>
              </a:rPr>
              <a:t>Du lịch trên sông</a:t>
            </a:r>
            <a:r>
              <a:rPr lang="en-US" sz="2400"/>
              <a:t> : Chọn các tên sông  trong ngoặc đơn để giải các câu đố dươí đây .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838200" y="2667000"/>
            <a:ext cx="4419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0000CC"/>
                </a:solidFill>
              </a:rPr>
              <a:t>Sông gì đỏ nặng phù sa ?</a:t>
            </a:r>
          </a:p>
        </p:txBody>
      </p:sp>
      <p:sp>
        <p:nvSpPr>
          <p:cNvPr id="8196" name="Text Box 29"/>
          <p:cNvSpPr txBox="1">
            <a:spLocks noChangeArrowheads="1"/>
          </p:cNvSpPr>
          <p:nvPr/>
        </p:nvSpPr>
        <p:spPr bwMode="auto">
          <a:xfrm>
            <a:off x="1676400" y="41910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f-ZA" sz="2400"/>
          </a:p>
        </p:txBody>
      </p:sp>
      <p:pic>
        <p:nvPicPr>
          <p:cNvPr id="28710" name="Picture 38" descr="080926213945-13-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95400"/>
            <a:ext cx="8686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09" name="Text Box 37"/>
          <p:cNvSpPr txBox="1">
            <a:spLocks noChangeArrowheads="1"/>
          </p:cNvSpPr>
          <p:nvPr/>
        </p:nvSpPr>
        <p:spPr bwMode="auto">
          <a:xfrm>
            <a:off x="3124200" y="5943600"/>
            <a:ext cx="213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Sông Hồng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4" grpId="0" animBg="1"/>
      <p:bldP spid="2870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457200" y="304800"/>
            <a:ext cx="822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/>
              <a:t>Câu 4</a:t>
            </a:r>
            <a:r>
              <a:rPr lang="en-US" sz="2400"/>
              <a:t>: Trò chơi </a:t>
            </a:r>
            <a:r>
              <a:rPr lang="en-US" sz="2400">
                <a:solidFill>
                  <a:srgbClr val="9900FF"/>
                </a:solidFill>
              </a:rPr>
              <a:t>Du lịch trên sông</a:t>
            </a:r>
            <a:r>
              <a:rPr lang="en-US" sz="2400"/>
              <a:t> : Chọn các tên sông  trong ngoặc đơn để giải các câu đố dươí đây .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762000" y="3352800"/>
            <a:ext cx="4343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Sông gì lại hoá ra chín rồng ?</a:t>
            </a:r>
          </a:p>
          <a:p>
            <a:pPr algn="ctr"/>
            <a:endParaRPr lang="en-US" sz="2400"/>
          </a:p>
        </p:txBody>
      </p:sp>
      <p:pic>
        <p:nvPicPr>
          <p:cNvPr id="30739" name="Picture 19" descr="aube_sur_le_mekongclo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5400"/>
            <a:ext cx="8077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3200400" y="6019800"/>
            <a:ext cx="304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</a:rPr>
              <a:t>Sông Cửu Long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381000" y="3810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Bài 4: Trò chơi </a:t>
            </a:r>
            <a:r>
              <a:rPr lang="en-US" sz="2800">
                <a:solidFill>
                  <a:srgbClr val="9900FF"/>
                </a:solidFill>
              </a:rPr>
              <a:t>Du lịch trên sông</a:t>
            </a:r>
            <a:r>
              <a:rPr lang="en-US" sz="2800"/>
              <a:t> : Chọn các tên sông  trong ngoặc đơn để giải các câu đố dươí đây .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447800" y="3124200"/>
            <a:ext cx="51054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Làng quan họ có con sông </a:t>
            </a:r>
          </a:p>
          <a:p>
            <a:pPr algn="ctr"/>
            <a:r>
              <a:rPr lang="en-US" sz="2800"/>
              <a:t>Hỏi dòng sông ấy tên là sông gì ?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04800" y="1371600"/>
            <a:ext cx="8534400" cy="5334000"/>
            <a:chOff x="720" y="144"/>
            <a:chExt cx="4368" cy="2592"/>
          </a:xfrm>
        </p:grpSpPr>
        <p:pic>
          <p:nvPicPr>
            <p:cNvPr id="10246" name="Picture 14" descr="sôn cầu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20" y="144"/>
              <a:ext cx="4368" cy="2592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</p:pic>
        <p:sp>
          <p:nvSpPr>
            <p:cNvPr id="10247" name="Text Box 15"/>
            <p:cNvSpPr txBox="1">
              <a:spLocks noChangeArrowheads="1"/>
            </p:cNvSpPr>
            <p:nvPr/>
          </p:nvSpPr>
          <p:spPr bwMode="auto">
            <a:xfrm>
              <a:off x="3888" y="2352"/>
              <a:ext cx="1152" cy="60"/>
            </a:xfrm>
            <a:prstGeom prst="rect">
              <a:avLst/>
            </a:prstGeom>
            <a:solidFill>
              <a:srgbClr val="D60093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">
                  <a:solidFill>
                    <a:schemeClr val="bg1"/>
                  </a:solidFill>
                </a:rPr>
                <a:t>Sơng Cầu</a:t>
              </a:r>
            </a:p>
          </p:txBody>
        </p:sp>
      </p:grp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505200" y="601980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</a:rPr>
              <a:t>Sông </a:t>
            </a:r>
            <a:r>
              <a:rPr lang="en-US" sz="2800">
                <a:solidFill>
                  <a:srgbClr val="0000CC"/>
                </a:solidFill>
              </a:rPr>
              <a:t>Cầu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1192</TotalTime>
  <Words>703</Words>
  <Application>Microsoft Office PowerPoint</Application>
  <PresentationFormat>On-screen Show (4:3)</PresentationFormat>
  <Paragraphs>69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.VnTime</vt:lpstr>
      <vt:lpstr>Wingdings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Thang Binh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Cong ty TNHH </dc:creator>
  <cp:lastModifiedBy>CSTeam</cp:lastModifiedBy>
  <cp:revision>93</cp:revision>
  <dcterms:created xsi:type="dcterms:W3CDTF">2009-04-05T12:18:55Z</dcterms:created>
  <dcterms:modified xsi:type="dcterms:W3CDTF">2016-06-30T01:59:23Z</dcterms:modified>
</cp:coreProperties>
</file>